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5" r:id="rId8"/>
    <p:sldId id="266" r:id="rId9"/>
    <p:sldId id="260" r:id="rId10"/>
    <p:sldId id="267" r:id="rId11"/>
    <p:sldId id="268" r:id="rId12"/>
    <p:sldId id="261" r:id="rId13"/>
    <p:sldId id="262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851CBB5-57FA-4F0A-9603-E8A818102D02}" type="datetimeFigureOut">
              <a:rPr lang="en-US" smtClean="0"/>
              <a:pPr/>
              <a:t>4/6/2012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DD12FB-A623-4BB8-B2CE-4A19DC9B5B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_TI8xqLl_-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Tabitha Bathras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8097819" cy="1793167"/>
          </a:xfrm>
        </p:spPr>
        <p:txBody>
          <a:bodyPr/>
          <a:lstStyle/>
          <a:p>
            <a:r>
              <a:rPr lang="en-US" dirty="0" smtClean="0"/>
              <a:t>Government- </a:t>
            </a:r>
            <a:r>
              <a:rPr lang="en-US" sz="4800" dirty="0" smtClean="0"/>
              <a:t>the basics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17631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638800"/>
            <a:ext cx="7543800" cy="1143000"/>
          </a:xfrm>
        </p:spPr>
        <p:txBody>
          <a:bodyPr/>
          <a:lstStyle/>
          <a:p>
            <a:r>
              <a:rPr lang="en-US" sz="2800" dirty="0" smtClean="0"/>
              <a:t>Brain Target Four</a:t>
            </a:r>
            <a:br>
              <a:rPr lang="en-US" sz="2800" dirty="0" smtClean="0"/>
            </a:br>
            <a:r>
              <a:rPr lang="en-US" sz="2800" dirty="0" smtClean="0"/>
              <a:t>Declarative &amp; Procedural Knowledge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457200"/>
            <a:ext cx="6400800" cy="3474720"/>
          </a:xfrm>
        </p:spPr>
        <p:txBody>
          <a:bodyPr>
            <a:noAutofit/>
          </a:bodyPr>
          <a:lstStyle/>
          <a:p>
            <a:r>
              <a:rPr lang="en-US" sz="1800" dirty="0" smtClean="0"/>
              <a:t>Day 4 Activity: Legislative Branch</a:t>
            </a:r>
          </a:p>
          <a:p>
            <a:pPr lvl="1"/>
            <a:r>
              <a:rPr lang="en-US" sz="1800" dirty="0" smtClean="0"/>
              <a:t>PowerPoint on the federal legislative branch</a:t>
            </a:r>
          </a:p>
          <a:p>
            <a:pPr lvl="2"/>
            <a:r>
              <a:rPr lang="en-US" dirty="0" smtClean="0"/>
              <a:t>Vocabulary- veto &amp; 3/5 majority</a:t>
            </a:r>
          </a:p>
          <a:p>
            <a:pPr lvl="1"/>
            <a:r>
              <a:rPr lang="en-US" sz="1800" dirty="0" smtClean="0"/>
              <a:t>School House Rock video- “I’m just a bill”</a:t>
            </a:r>
          </a:p>
          <a:p>
            <a:pPr lvl="2"/>
            <a:r>
              <a:rPr lang="en-US" dirty="0">
                <a:hlinkClick r:id="rId2"/>
              </a:rPr>
              <a:t>http://www.youtube.com/watch?v=_TI8xqLl_-</a:t>
            </a:r>
            <a:r>
              <a:rPr lang="en-US" dirty="0" smtClean="0">
                <a:hlinkClick r:id="rId2"/>
              </a:rPr>
              <a:t>w</a:t>
            </a:r>
            <a:endParaRPr lang="en-US" dirty="0" smtClean="0"/>
          </a:p>
          <a:p>
            <a:pPr lvl="1"/>
            <a:r>
              <a:rPr lang="en-US" sz="1800" dirty="0" smtClean="0"/>
              <a:t>Model “The Teacher Bill”</a:t>
            </a:r>
          </a:p>
          <a:p>
            <a:pPr lvl="2"/>
            <a:r>
              <a:rPr lang="en-US" dirty="0" smtClean="0"/>
              <a:t>Demonstrate identifying pros/cons while considering people the bill will effect </a:t>
            </a:r>
          </a:p>
          <a:p>
            <a:pPr lvl="2"/>
            <a:r>
              <a:rPr lang="en-US" dirty="0" smtClean="0"/>
              <a:t>Vote based on the pros/cons</a:t>
            </a:r>
          </a:p>
          <a:p>
            <a:pPr lvl="1"/>
            <a:r>
              <a:rPr lang="en-US" sz="1800" dirty="0" smtClean="0"/>
              <a:t>Group Bills</a:t>
            </a:r>
          </a:p>
          <a:p>
            <a:pPr lvl="2"/>
            <a:r>
              <a:rPr lang="en-US" dirty="0" smtClean="0"/>
              <a:t>Students will identify pros/cons in groups and then present their bill to the class</a:t>
            </a:r>
          </a:p>
          <a:p>
            <a:pPr lvl="2"/>
            <a:r>
              <a:rPr lang="en-US" dirty="0" smtClean="0"/>
              <a:t>Class vote for each bill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Tree Map review of comparison between federal and </a:t>
            </a:r>
            <a:r>
              <a:rPr lang="en-US" dirty="0" smtClean="0"/>
              <a:t>state legislative </a:t>
            </a:r>
            <a:r>
              <a:rPr lang="en-US" dirty="0"/>
              <a:t>branches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79832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562600"/>
            <a:ext cx="7543800" cy="1143000"/>
          </a:xfrm>
        </p:spPr>
        <p:txBody>
          <a:bodyPr/>
          <a:lstStyle/>
          <a:p>
            <a:r>
              <a:rPr lang="en-US" sz="3200" dirty="0" smtClean="0"/>
              <a:t>Brain Target Four</a:t>
            </a:r>
            <a:br>
              <a:rPr lang="en-US" sz="3200" dirty="0" smtClean="0"/>
            </a:br>
            <a:r>
              <a:rPr lang="en-US" sz="3200" dirty="0" smtClean="0"/>
              <a:t>Declarative &amp; Procedural Knowledge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457200"/>
            <a:ext cx="6400800" cy="3474720"/>
          </a:xfrm>
        </p:spPr>
        <p:txBody>
          <a:bodyPr>
            <a:noAutofit/>
          </a:bodyPr>
          <a:lstStyle/>
          <a:p>
            <a:r>
              <a:rPr lang="en-US" sz="1800" dirty="0" smtClean="0"/>
              <a:t>Day 5 Activity: Judicial Branch</a:t>
            </a:r>
          </a:p>
          <a:p>
            <a:pPr lvl="1"/>
            <a:r>
              <a:rPr lang="en-US" sz="1800" dirty="0" smtClean="0"/>
              <a:t>PowerPoint on the federal judicial branch</a:t>
            </a:r>
          </a:p>
          <a:p>
            <a:pPr lvl="1"/>
            <a:r>
              <a:rPr lang="en-US" sz="1800" dirty="0" smtClean="0"/>
              <a:t>Model the “Johnson Elementary Case”</a:t>
            </a:r>
          </a:p>
          <a:p>
            <a:pPr lvl="2"/>
            <a:r>
              <a:rPr lang="en-US" sz="1600" dirty="0" smtClean="0"/>
              <a:t>Students discuss case in pairs and then with whole group</a:t>
            </a:r>
          </a:p>
          <a:p>
            <a:pPr lvl="2"/>
            <a:r>
              <a:rPr lang="en-US" sz="1600" dirty="0" smtClean="0"/>
              <a:t>Model how to write an opinion while thinking aloud about how to consider the “spirit” of the law when making a decision</a:t>
            </a:r>
          </a:p>
          <a:p>
            <a:pPr lvl="1"/>
            <a:r>
              <a:rPr lang="en-US" dirty="0" smtClean="0"/>
              <a:t>Group Cases</a:t>
            </a:r>
          </a:p>
          <a:p>
            <a:pPr lvl="2"/>
            <a:r>
              <a:rPr lang="en-US" dirty="0" smtClean="0"/>
              <a:t>Students divided into 3 large groups and given talking chips to promote and level the discussion</a:t>
            </a:r>
          </a:p>
          <a:p>
            <a:pPr lvl="2"/>
            <a:r>
              <a:rPr lang="en-US" dirty="0" smtClean="0"/>
              <a:t>Write a group opinion on the case and then present their opinion to the class</a:t>
            </a:r>
          </a:p>
          <a:p>
            <a:pPr lvl="1"/>
            <a:r>
              <a:rPr lang="en-US" dirty="0"/>
              <a:t>Tree Map review of comparison between federal and state </a:t>
            </a:r>
            <a:r>
              <a:rPr lang="en-US" dirty="0" smtClean="0"/>
              <a:t>judicial </a:t>
            </a:r>
            <a:r>
              <a:rPr lang="en-US" dirty="0"/>
              <a:t>branches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366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372168"/>
            <a:ext cx="7391400" cy="1143000"/>
          </a:xfrm>
        </p:spPr>
        <p:txBody>
          <a:bodyPr/>
          <a:lstStyle/>
          <a:p>
            <a:r>
              <a:rPr lang="en-US" dirty="0" smtClean="0"/>
              <a:t>Brain Target Five</a:t>
            </a:r>
            <a:br>
              <a:rPr lang="en-US" dirty="0" smtClean="0"/>
            </a:br>
            <a:r>
              <a:rPr lang="en-US" sz="4000" dirty="0" smtClean="0"/>
              <a:t>Extension &amp; Application of Knowledge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Week 2 Activity</a:t>
            </a:r>
          </a:p>
          <a:p>
            <a:pPr lvl="1"/>
            <a:r>
              <a:rPr lang="en-US" dirty="0" smtClean="0"/>
              <a:t>Create a Branch of Government!</a:t>
            </a:r>
          </a:p>
          <a:p>
            <a:pPr lvl="2"/>
            <a:r>
              <a:rPr lang="en-US" dirty="0" smtClean="0"/>
              <a:t>Groups of 4-5 students</a:t>
            </a:r>
          </a:p>
          <a:p>
            <a:pPr lvl="2"/>
            <a:r>
              <a:rPr lang="en-US" dirty="0" smtClean="0"/>
              <a:t>Choice of poster/PowerPoint/Smartboard</a:t>
            </a:r>
          </a:p>
          <a:p>
            <a:pPr lvl="2"/>
            <a:r>
              <a:rPr lang="en-US" dirty="0" smtClean="0"/>
              <a:t>Define the purpose of the branch</a:t>
            </a:r>
          </a:p>
          <a:p>
            <a:pPr lvl="2"/>
            <a:r>
              <a:rPr lang="en-US" dirty="0" smtClean="0"/>
              <a:t>Explain why the branch is necessary by creating a fictitious scenario</a:t>
            </a:r>
          </a:p>
          <a:p>
            <a:pPr lvl="2"/>
            <a:r>
              <a:rPr lang="en-US" dirty="0" smtClean="0"/>
              <a:t>Define their “positions” within the branch</a:t>
            </a:r>
          </a:p>
          <a:p>
            <a:pPr lvl="2"/>
            <a:r>
              <a:rPr lang="en-US" dirty="0" smtClean="0"/>
              <a:t>Create a building to represent their branch</a:t>
            </a:r>
          </a:p>
          <a:p>
            <a:pPr lvl="1"/>
            <a:r>
              <a:rPr lang="en-US" dirty="0" smtClean="0"/>
              <a:t>Presentation Day- Dress for Success!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795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Target Six</a:t>
            </a:r>
            <a:br>
              <a:rPr lang="en-US" dirty="0" smtClean="0"/>
            </a:br>
            <a:r>
              <a:rPr lang="en-US" sz="4000" dirty="0" smtClean="0"/>
              <a:t>Evaluating Learning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Executive Branch</a:t>
            </a:r>
          </a:p>
          <a:p>
            <a:pPr lvl="1"/>
            <a:r>
              <a:rPr lang="en-US" dirty="0" smtClean="0"/>
              <a:t>Formative assessment through Bucket of Stuff-explain your thinking</a:t>
            </a:r>
          </a:p>
          <a:p>
            <a:r>
              <a:rPr lang="en-US" dirty="0"/>
              <a:t> </a:t>
            </a:r>
            <a:r>
              <a:rPr lang="en-US" dirty="0" smtClean="0"/>
              <a:t>Legislative Branch</a:t>
            </a:r>
          </a:p>
          <a:p>
            <a:pPr lvl="1"/>
            <a:r>
              <a:rPr lang="en-US" dirty="0" smtClean="0"/>
              <a:t>Formative assessment through observation of groups and discussion of pros/cons of bills</a:t>
            </a:r>
          </a:p>
          <a:p>
            <a:r>
              <a:rPr lang="en-US" dirty="0" smtClean="0"/>
              <a:t>Judicial Branch</a:t>
            </a:r>
          </a:p>
          <a:p>
            <a:pPr lvl="1"/>
            <a:r>
              <a:rPr lang="en-US" dirty="0" smtClean="0"/>
              <a:t>Formative Assessment through group presentation of problem and verdict with supporting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051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5334000"/>
            <a:ext cx="6512511" cy="1143000"/>
          </a:xfrm>
        </p:spPr>
        <p:txBody>
          <a:bodyPr/>
          <a:lstStyle/>
          <a:p>
            <a:r>
              <a:rPr lang="en-US" dirty="0" smtClean="0"/>
              <a:t>Brain Target Six</a:t>
            </a:r>
            <a:br>
              <a:rPr lang="en-US" dirty="0" smtClean="0"/>
            </a:br>
            <a:r>
              <a:rPr lang="en-US" sz="4000" dirty="0" smtClean="0"/>
              <a:t>Evaluating Learning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Summative Assessments</a:t>
            </a:r>
          </a:p>
          <a:p>
            <a:pPr lvl="1"/>
            <a:r>
              <a:rPr lang="en-US" dirty="0" smtClean="0"/>
              <a:t>Brace Map Analogies</a:t>
            </a:r>
          </a:p>
          <a:p>
            <a:pPr lvl="2"/>
            <a:r>
              <a:rPr lang="en-US" dirty="0" smtClean="0"/>
              <a:t>Students given federal-level descriptors and must create an analogy with the matching state descriptor (Word Banks given to students with accommodations)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895600"/>
            <a:ext cx="6315075" cy="24567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7024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5105400"/>
            <a:ext cx="6512511" cy="1143000"/>
          </a:xfrm>
        </p:spPr>
        <p:txBody>
          <a:bodyPr/>
          <a:lstStyle/>
          <a:p>
            <a:r>
              <a:rPr lang="en-US" dirty="0" smtClean="0"/>
              <a:t>Brain Target Six</a:t>
            </a:r>
            <a:br>
              <a:rPr lang="en-US" dirty="0" smtClean="0"/>
            </a:br>
            <a:r>
              <a:rPr lang="en-US" sz="4000" dirty="0" smtClean="0"/>
              <a:t>Evaluating Learning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62800" cy="414528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Summative Assessments</a:t>
            </a:r>
          </a:p>
          <a:p>
            <a:pPr lvl="1"/>
            <a:r>
              <a:rPr lang="en-US" dirty="0" smtClean="0"/>
              <a:t>Create a Branch of Government!</a:t>
            </a:r>
          </a:p>
          <a:p>
            <a:pPr lvl="2"/>
            <a:r>
              <a:rPr lang="en-US" dirty="0" smtClean="0"/>
              <a:t>Rubric provided for presentation</a:t>
            </a:r>
          </a:p>
          <a:p>
            <a:pPr lvl="2"/>
            <a:r>
              <a:rPr lang="en-US" dirty="0" smtClean="0"/>
              <a:t>During presentations audience members will record on an index card one thing the group did very well and one thing they could have improved on</a:t>
            </a:r>
          </a:p>
          <a:p>
            <a:pPr lvl="2"/>
            <a:r>
              <a:rPr lang="en-US" dirty="0" smtClean="0"/>
              <a:t>Groups will be given an opportunity to review the reflection cards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Write a reflection paragraph based on the “big question” from BT-3…</a:t>
            </a:r>
          </a:p>
          <a:p>
            <a:pPr lvl="4"/>
            <a:r>
              <a:rPr lang="en-US" sz="2000" dirty="0" smtClean="0"/>
              <a:t>Why is our government structured as a democracy?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53797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09800" y="5105400"/>
            <a:ext cx="6512511" cy="1143000"/>
          </a:xfrm>
        </p:spPr>
        <p:txBody>
          <a:bodyPr/>
          <a:lstStyle/>
          <a:p>
            <a:r>
              <a:rPr lang="en-US" sz="4000" dirty="0" smtClean="0"/>
              <a:t>Maryland State Curriculum</a:t>
            </a:r>
            <a:endParaRPr lang="en-US" sz="40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2743200" y="5562600"/>
            <a:ext cx="3346704" cy="3474720"/>
          </a:xfrm>
        </p:spPr>
        <p:txBody>
          <a:bodyPr/>
          <a:lstStyle/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</a:p>
          <a:p>
            <a:r>
              <a:rPr lang="en-US" dirty="0" smtClean="0"/>
              <a:t>2 week duration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762000" y="731520"/>
            <a:ext cx="7229856" cy="44500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Political Science</a:t>
            </a:r>
          </a:p>
          <a:p>
            <a:pPr lvl="1"/>
            <a:r>
              <a:rPr lang="en-US" dirty="0" smtClean="0"/>
              <a:t>Describe responsibilities associated with the 5 basic rights and explain why these responsibilities are important</a:t>
            </a:r>
          </a:p>
          <a:p>
            <a:pPr lvl="1"/>
            <a:r>
              <a:rPr lang="en-US" dirty="0" smtClean="0"/>
              <a:t>Identify various sources of information that are available to citizens to make political decisions</a:t>
            </a:r>
          </a:p>
          <a:p>
            <a:pPr lvl="1"/>
            <a:r>
              <a:rPr lang="en-US" dirty="0" smtClean="0"/>
              <a:t>Describe the rule of law and explain how it impacts individuals and groups</a:t>
            </a:r>
          </a:p>
          <a:p>
            <a:pPr lvl="1"/>
            <a:r>
              <a:rPr lang="en-US" dirty="0" smtClean="0"/>
              <a:t>Outline the structure and function of the MD General Assembly and the roles of state senators and delegates</a:t>
            </a:r>
          </a:p>
          <a:p>
            <a:pPr lvl="1"/>
            <a:r>
              <a:rPr lang="en-US" dirty="0" smtClean="0"/>
              <a:t>Describe the role of MD’s state judiciary system</a:t>
            </a:r>
          </a:p>
          <a:p>
            <a:pPr lvl="1"/>
            <a:endParaRPr lang="en-US" dirty="0"/>
          </a:p>
          <a:p>
            <a:r>
              <a:rPr lang="en-US" dirty="0" smtClean="0"/>
              <a:t>Social Studies Skills &amp; Processes</a:t>
            </a:r>
          </a:p>
          <a:p>
            <a:pPr lvl="1"/>
            <a:r>
              <a:rPr lang="en-US" dirty="0" smtClean="0"/>
              <a:t>Engage in civic participation and public discourse</a:t>
            </a:r>
          </a:p>
        </p:txBody>
      </p:sp>
    </p:spTree>
    <p:extLst>
      <p:ext uri="{BB962C8B-B14F-4D97-AF65-F5344CB8AC3E}">
        <p14:creationId xmlns:p14="http://schemas.microsoft.com/office/powerpoint/2010/main" xmlns="" val="28600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Target One</a:t>
            </a:r>
            <a:br>
              <a:rPr lang="en-US" dirty="0" smtClean="0"/>
            </a:br>
            <a:r>
              <a:rPr lang="en-US" sz="4000" dirty="0" smtClean="0"/>
              <a:t>Emotional Climate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228600" lvl="1"/>
            <a:r>
              <a:rPr lang="en-US" dirty="0"/>
              <a:t>Opening day </a:t>
            </a:r>
            <a:r>
              <a:rPr lang="en-US" dirty="0" smtClean="0"/>
              <a:t>activity</a:t>
            </a:r>
          </a:p>
          <a:p>
            <a:pPr lvl="1"/>
            <a:r>
              <a:rPr lang="en-US" dirty="0" smtClean="0"/>
              <a:t>What “rights” do you have?</a:t>
            </a:r>
          </a:p>
          <a:p>
            <a:pPr marL="982980" lvl="2" indent="-342900">
              <a:buFont typeface="+mj-lt"/>
              <a:buAutoNum type="arabicPeriod"/>
            </a:pPr>
            <a:r>
              <a:rPr lang="en-US" dirty="0" smtClean="0"/>
              <a:t>Students create a circle map to show “rights” they think they have</a:t>
            </a:r>
          </a:p>
          <a:p>
            <a:pPr marL="982980" lvl="2" indent="-342900">
              <a:buFont typeface="+mj-lt"/>
              <a:buAutoNum type="arabicPeriod"/>
            </a:pPr>
            <a:r>
              <a:rPr lang="en-US" dirty="0" smtClean="0"/>
              <a:t>Watch PowerPoint of the 5 Basic Rights</a:t>
            </a:r>
          </a:p>
          <a:p>
            <a:pPr marL="982980" lvl="2" indent="-342900">
              <a:buFont typeface="+mj-lt"/>
              <a:buAutoNum type="arabicPeriod"/>
            </a:pPr>
            <a:r>
              <a:rPr lang="en-US" dirty="0" smtClean="0"/>
              <a:t>Group tableau to represent one of the 5 basic rights</a:t>
            </a:r>
            <a:endParaRPr lang="en-US" dirty="0"/>
          </a:p>
          <a:p>
            <a:pPr lvl="2"/>
            <a:endParaRPr lang="en-US" dirty="0" smtClean="0"/>
          </a:p>
          <a:p>
            <a:r>
              <a:rPr lang="en-US" dirty="0" smtClean="0"/>
              <a:t>Seagull Feather Tickets- behavior reward system</a:t>
            </a:r>
          </a:p>
          <a:p>
            <a:r>
              <a:rPr lang="en-US" dirty="0" smtClean="0"/>
              <a:t>Govt. Branch Presentation Day- Dress for Success!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3153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Target Two</a:t>
            </a:r>
            <a:br>
              <a:rPr lang="en-US" dirty="0" smtClean="0"/>
            </a:br>
            <a:r>
              <a:rPr lang="en-US" sz="4000" dirty="0" smtClean="0"/>
              <a:t>Physical Environment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Desks are grouped for student collaboration</a:t>
            </a:r>
          </a:p>
          <a:p>
            <a:r>
              <a:rPr lang="en-US" sz="2600" dirty="0" smtClean="0"/>
              <a:t>Open space areas are available for tableau presentation</a:t>
            </a:r>
          </a:p>
          <a:p>
            <a:r>
              <a:rPr lang="en-US" sz="2600" dirty="0" smtClean="0"/>
              <a:t>Significant govt. buildings displayed </a:t>
            </a:r>
          </a:p>
          <a:p>
            <a:pPr lvl="1"/>
            <a:r>
              <a:rPr lang="en-US" sz="2600" dirty="0" smtClean="0"/>
              <a:t>White House- executive branch</a:t>
            </a:r>
          </a:p>
          <a:p>
            <a:pPr lvl="1"/>
            <a:r>
              <a:rPr lang="en-US" sz="2600" dirty="0" smtClean="0"/>
              <a:t>Capitol Building- legislative branch</a:t>
            </a:r>
          </a:p>
          <a:p>
            <a:pPr lvl="1"/>
            <a:r>
              <a:rPr lang="en-US" sz="2600" dirty="0" smtClean="0"/>
              <a:t>Supreme Court building- judicial branch</a:t>
            </a:r>
            <a:endParaRPr lang="en-US" sz="2600" dirty="0"/>
          </a:p>
          <a:p>
            <a:r>
              <a:rPr lang="en-US" sz="2600" dirty="0" smtClean="0"/>
              <a:t>“Roles” of Government bulletin board</a:t>
            </a:r>
          </a:p>
          <a:p>
            <a:pPr lvl="1"/>
            <a:r>
              <a:rPr lang="en-US" sz="2600" dirty="0" smtClean="0"/>
              <a:t>Paper towel rolls are used to hang the “roles” for each branch-creates novelty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864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Target Three</a:t>
            </a:r>
            <a:br>
              <a:rPr lang="en-US" dirty="0" smtClean="0"/>
            </a:br>
            <a:r>
              <a:rPr lang="en-US" sz="4000" dirty="0" smtClean="0"/>
              <a:t>Designing the Learning Experience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Day 2 Activity</a:t>
            </a:r>
          </a:p>
          <a:p>
            <a:pPr lvl="1"/>
            <a:r>
              <a:rPr lang="en-US" dirty="0" smtClean="0"/>
              <a:t>Groups given a skeleton tree map and must organize vocabulary words related to the branches of the federal govt. to show background knowledge</a:t>
            </a:r>
          </a:p>
          <a:p>
            <a:pPr lvl="1"/>
            <a:r>
              <a:rPr lang="en-US" dirty="0" smtClean="0"/>
              <a:t>After formative assessment of prior knowledge students will go into the text to “fix” the tree map</a:t>
            </a:r>
          </a:p>
          <a:p>
            <a:pPr lvl="1"/>
            <a:r>
              <a:rPr lang="en-US" dirty="0" smtClean="0"/>
              <a:t>Organization of MD state govt. tree map will be displayed and students will compare/contrast</a:t>
            </a:r>
          </a:p>
          <a:p>
            <a:pPr lvl="1"/>
            <a:r>
              <a:rPr lang="en-US" dirty="0" smtClean="0"/>
              <a:t>Wrap up- Frame of Reference ties together basic rights lesson and structure of govt., as well as providing “big questions”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6737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Target Three</a:t>
            </a:r>
            <a:br>
              <a:rPr lang="en-US" dirty="0" smtClean="0"/>
            </a:br>
            <a:r>
              <a:rPr lang="en-US" sz="4000" dirty="0" smtClean="0"/>
              <a:t>Designing the Learning Experience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04800"/>
            <a:ext cx="6553200" cy="415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09429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Brain Target Three</a:t>
            </a:r>
            <a:br>
              <a:rPr lang="en-US" dirty="0" smtClean="0"/>
            </a:br>
            <a:r>
              <a:rPr lang="en-US" sz="4000" dirty="0" smtClean="0"/>
              <a:t>Designing the Learning Experience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6855" y="193964"/>
            <a:ext cx="6400800" cy="425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1858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689" y="5687291"/>
            <a:ext cx="8341311" cy="1143000"/>
          </a:xfrm>
        </p:spPr>
        <p:txBody>
          <a:bodyPr/>
          <a:lstStyle/>
          <a:p>
            <a:r>
              <a:rPr lang="en-US" sz="3200" dirty="0" smtClean="0"/>
              <a:t>Brain Target Three</a:t>
            </a:r>
            <a:br>
              <a:rPr lang="en-US" sz="3200" dirty="0" smtClean="0"/>
            </a:br>
            <a:r>
              <a:rPr lang="en-US" sz="3200" dirty="0" smtClean="0"/>
              <a:t>Designing the Learning Experience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20782"/>
            <a:ext cx="7467600" cy="54929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5848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4372168"/>
            <a:ext cx="7543800" cy="1143000"/>
          </a:xfrm>
        </p:spPr>
        <p:txBody>
          <a:bodyPr/>
          <a:lstStyle/>
          <a:p>
            <a:r>
              <a:rPr lang="en-US" dirty="0" smtClean="0"/>
              <a:t>Brain Target Four</a:t>
            </a:r>
            <a:br>
              <a:rPr lang="en-US" dirty="0" smtClean="0"/>
            </a:br>
            <a:r>
              <a:rPr lang="en-US" sz="4000" dirty="0" smtClean="0"/>
              <a:t>Declarative &amp; Procedural Knowledge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Day 3 Activity: Executive Branch</a:t>
            </a:r>
          </a:p>
          <a:p>
            <a:pPr lvl="1"/>
            <a:r>
              <a:rPr lang="en-US" dirty="0" smtClean="0"/>
              <a:t>PowerPoint on the federal executive branch</a:t>
            </a:r>
          </a:p>
          <a:p>
            <a:pPr lvl="1"/>
            <a:r>
              <a:rPr lang="en-US" dirty="0" smtClean="0"/>
              <a:t>Presidential Powers! partner activity</a:t>
            </a:r>
          </a:p>
          <a:p>
            <a:pPr lvl="2"/>
            <a:r>
              <a:rPr lang="en-US" dirty="0" smtClean="0"/>
              <a:t>Students decide which of 4 presidential powers the President would use in 8 different scenarios</a:t>
            </a:r>
          </a:p>
          <a:p>
            <a:pPr lvl="1"/>
            <a:r>
              <a:rPr lang="en-US" dirty="0" smtClean="0"/>
              <a:t>Tree Map review of comparison between federal and state executive branches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Wrap Up- Bucket of Stuff</a:t>
            </a:r>
          </a:p>
          <a:p>
            <a:pPr lvl="2"/>
            <a:r>
              <a:rPr lang="en-US" dirty="0" smtClean="0"/>
              <a:t>Each group is given a bucket of random items and must represent the role of the federal executive branch by creating a display and explaining their thinking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7401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393</TotalTime>
  <Words>781</Words>
  <Application>Microsoft Office PowerPoint</Application>
  <PresentationFormat>On-screen Show (4:3)</PresentationFormat>
  <Paragraphs>103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Slipstream</vt:lpstr>
      <vt:lpstr>Government- the basics</vt:lpstr>
      <vt:lpstr>Maryland State Curriculum</vt:lpstr>
      <vt:lpstr>Brain Target One Emotional Climate</vt:lpstr>
      <vt:lpstr>Brain Target Two Physical Environment</vt:lpstr>
      <vt:lpstr>Brain Target Three Designing the Learning Experience</vt:lpstr>
      <vt:lpstr>Brain Target Three Designing the Learning Experience</vt:lpstr>
      <vt:lpstr>Brain Target Three Designing the Learning Experience</vt:lpstr>
      <vt:lpstr>Brain Target Three Designing the Learning Experience</vt:lpstr>
      <vt:lpstr>Brain Target Four Declarative &amp; Procedural Knowledge</vt:lpstr>
      <vt:lpstr>Brain Target Four Declarative &amp; Procedural Knowledge</vt:lpstr>
      <vt:lpstr>Brain Target Four Declarative &amp; Procedural Knowledge</vt:lpstr>
      <vt:lpstr>Brain Target Five Extension &amp; Application of Knowledge</vt:lpstr>
      <vt:lpstr>Brain Target Six Evaluating Learning</vt:lpstr>
      <vt:lpstr>Brain Target Six Evaluating Learning</vt:lpstr>
      <vt:lpstr>Brain Target Six Evaluating Learning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Government</dc:title>
  <dc:creator>Tabitha Bathras</dc:creator>
  <cp:lastModifiedBy>mhardim1</cp:lastModifiedBy>
  <cp:revision>26</cp:revision>
  <dcterms:created xsi:type="dcterms:W3CDTF">2012-03-26T22:06:47Z</dcterms:created>
  <dcterms:modified xsi:type="dcterms:W3CDTF">2012-04-06T17:08:08Z</dcterms:modified>
</cp:coreProperties>
</file>